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61" r:id="rId2"/>
    <p:sldId id="265" r:id="rId3"/>
    <p:sldId id="267" r:id="rId4"/>
    <p:sldId id="317" r:id="rId5"/>
    <p:sldId id="277" r:id="rId6"/>
    <p:sldId id="310" r:id="rId7"/>
    <p:sldId id="280" r:id="rId8"/>
    <p:sldId id="321" r:id="rId9"/>
    <p:sldId id="318" r:id="rId10"/>
    <p:sldId id="282" r:id="rId11"/>
    <p:sldId id="319" r:id="rId12"/>
    <p:sldId id="311" r:id="rId13"/>
    <p:sldId id="312" r:id="rId14"/>
    <p:sldId id="283" r:id="rId15"/>
    <p:sldId id="284" r:id="rId16"/>
    <p:sldId id="285" r:id="rId17"/>
    <p:sldId id="325" r:id="rId18"/>
    <p:sldId id="313" r:id="rId19"/>
    <p:sldId id="326" r:id="rId20"/>
    <p:sldId id="315" r:id="rId21"/>
    <p:sldId id="322" r:id="rId22"/>
    <p:sldId id="323" r:id="rId23"/>
    <p:sldId id="324" r:id="rId24"/>
    <p:sldId id="293" r:id="rId25"/>
    <p:sldId id="327" r:id="rId26"/>
    <p:sldId id="330" r:id="rId27"/>
    <p:sldId id="331" r:id="rId28"/>
    <p:sldId id="332" r:id="rId29"/>
    <p:sldId id="333" r:id="rId30"/>
    <p:sldId id="328" r:id="rId31"/>
    <p:sldId id="334" r:id="rId32"/>
    <p:sldId id="329" r:id="rId33"/>
    <p:sldId id="336" r:id="rId34"/>
    <p:sldId id="295" r:id="rId35"/>
  </p:sldIdLst>
  <p:sldSz cx="18288000" cy="10287000"/>
  <p:notesSz cx="6858000" cy="9144000"/>
  <p:embeddedFontLst>
    <p:embeddedFont>
      <p:font typeface="Proxima Nova" panose="020B0604020202020204" charset="0"/>
      <p:regular r:id="rId37"/>
      <p:bold r:id="rId38"/>
      <p:italic r:id="rId39"/>
      <p:boldItalic r:id="rId40"/>
    </p:embeddedFont>
    <p:embeddedFont>
      <p:font typeface="Proxima Nova Semibold" panose="020B0604020202020204" charset="0"/>
      <p:regular r:id="rId41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jFEQ1aPLmya7rNmd9iTADT6Ak6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11939B-7570-4322-A3F1-9037B4E7D2D7}">
  <a:tblStyle styleId="{6711939B-7570-4322-A3F1-9037B4E7D2D7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708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156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11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882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48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880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279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51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4" name="Google Shape;94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76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35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81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59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15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412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366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295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749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6" name="Google Shape;93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7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7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7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7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7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9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9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9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9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9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9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9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9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90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9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9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9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9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9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90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0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0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0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90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90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Впишите в круг иконку или текстовое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значение с размером шрифта 56pt.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90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9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1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1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91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1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1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91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9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9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9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9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9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2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2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9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9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92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92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Нижний текстовый блок используйте для написания имени, фамилии и должности.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93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93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93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9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93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21600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93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21600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9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9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9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9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9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9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93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93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3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93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93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3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93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9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9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9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9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94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21600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9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9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9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9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9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9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9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9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9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94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9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94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94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94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94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21600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94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9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9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9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9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9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95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95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95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lv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9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6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6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96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6000" rIns="91425" bIns="0" anchor="t" anchorCtr="0">
            <a:noAutofit/>
          </a:bodyPr>
          <a:lstStyle>
            <a:lvl1pPr lv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9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9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9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9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9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9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7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97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97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97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9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9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9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9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9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9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9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9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9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9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99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9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9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9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9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9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9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9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8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8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8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8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0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00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0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10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10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0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0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0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0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1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1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1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10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10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0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10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01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0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01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10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8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8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8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8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8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83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8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8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8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8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8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4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8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8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8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8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8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8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8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8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8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8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8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84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84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4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изображение на слайд, затем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помощью инструмента </a:t>
            </a: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обрезку с помощью прямоугольника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закруглёнными углами.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Добавьте чёрную обводку в 8 пикселей. Поместите изображение в 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выровняйте иллюстрацию по заданным направляющим. Изображение должно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перекрывать собой пунктирную линию.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4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4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5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8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8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8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8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8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8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8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8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85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5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85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5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85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8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8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8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8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8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8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8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86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7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7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7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7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7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7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7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7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87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7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7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87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7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87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87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7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7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8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8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87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7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7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7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7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7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8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8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88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88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88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3600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8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8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88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8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88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88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8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88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8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88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8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88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8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88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8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8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88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8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8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8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8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8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8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89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89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9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9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9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9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9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9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89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89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89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89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8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8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8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89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Впишите в круг иконку или текстовое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значение с размером шрифта 30pt.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7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roxima Nova"/>
              <a:buChar char="●"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○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■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○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■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○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■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7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kaggle.com/code/adamlukic/notebookfda2efc9d2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polomarco/brats20-3dunet-3dautoencod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Lw2nqDcxLWOQ5U3GvTvcF68U0oTk-O0O#scrollTo=vFa-V3ISQBp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"/>
          <p:cNvSpPr/>
          <p:nvPr/>
        </p:nvSpPr>
        <p:spPr>
          <a:xfrm>
            <a:off x="8817300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97EA73-1B33-4CD1-8B0D-F568618B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504" y="2981325"/>
            <a:ext cx="6357938" cy="5048250"/>
          </a:xfrm>
          <a:prstGeom prst="rect">
            <a:avLst/>
          </a:prstGeom>
        </p:spPr>
      </p:pic>
      <p:sp>
        <p:nvSpPr>
          <p:cNvPr id="464" name="Google Shape;464;p8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8"/>
          <p:cNvSpPr txBox="1"/>
          <p:nvPr/>
        </p:nvSpPr>
        <p:spPr>
          <a:xfrm>
            <a:off x="551850" y="489600"/>
            <a:ext cx="10393654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-RU" sz="9600" b="1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</a:t>
            </a:r>
            <a:r>
              <a:rPr lang="ru-RU" sz="96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матическая</a:t>
            </a: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 с</a:t>
            </a:r>
            <a:r>
              <a:rPr lang="ru" sz="96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егментация границ </a:t>
            </a:r>
            <a:r>
              <a:rPr lang="ru-RU" sz="96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опухолей головного мозга</a:t>
            </a:r>
            <a:endParaRPr sz="100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 использованием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UNET</a:t>
            </a:r>
            <a:endParaRPr sz="30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8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Вербицкая Елена</a:t>
            </a:r>
            <a:endParaRPr sz="24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lang="ru-RU" sz="2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2024</a:t>
            </a:r>
            <a:endParaRPr sz="2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67" name="Google Shape;467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68" name="Google Shape;468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5DAB44-4B0F-42FF-B657-2A2570D3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76" y="1468034"/>
            <a:ext cx="8819048" cy="7619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385B433-A55B-4596-849F-A1C5C826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2314575"/>
            <a:ext cx="16716375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5FF2F2-274E-40D2-A7B9-6AD83E1E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00" y="672830"/>
            <a:ext cx="11600000" cy="68571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A320C25-7E59-49B5-A9BE-D219E79B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01" y="1619691"/>
            <a:ext cx="8819048" cy="7047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917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4"/>
          <p:cNvSpPr txBox="1"/>
          <p:nvPr/>
        </p:nvSpPr>
        <p:spPr>
          <a:xfrm>
            <a:off x="551850" y="489600"/>
            <a:ext cx="10557143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Дополнительная информация</a:t>
            </a:r>
            <a:endParaRPr sz="5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061889-F146-402D-84F6-1618DFCA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65" y="3717823"/>
            <a:ext cx="6697142" cy="4914286"/>
          </a:xfrm>
          <a:prstGeom prst="rect">
            <a:avLst/>
          </a:prstGeom>
        </p:spPr>
      </p:pic>
      <p:sp>
        <p:nvSpPr>
          <p:cNvPr id="18" name="Google Shape;722;p32">
            <a:extLst>
              <a:ext uri="{FF2B5EF4-FFF2-40B4-BE49-F238E27FC236}">
                <a16:creationId xmlns:a16="http://schemas.microsoft.com/office/drawing/2014/main" id="{91C86FF2-1D74-4C3B-AF93-21EF61DF34AA}"/>
              </a:ext>
            </a:extLst>
          </p:cNvPr>
          <p:cNvSpPr txBox="1"/>
          <p:nvPr/>
        </p:nvSpPr>
        <p:spPr>
          <a:xfrm>
            <a:off x="1801707" y="2011311"/>
            <a:ext cx="5716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sng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Распределение по классам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(1 – наличие опухоли, 2 – отсутствие опухоли)</a:t>
            </a: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C620B4-6AF1-4806-AC38-D8BE13FD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229" y="3832108"/>
            <a:ext cx="6514285" cy="4640000"/>
          </a:xfrm>
          <a:prstGeom prst="rect">
            <a:avLst/>
          </a:prstGeom>
        </p:spPr>
      </p:pic>
      <p:sp>
        <p:nvSpPr>
          <p:cNvPr id="20" name="Google Shape;722;p32">
            <a:extLst>
              <a:ext uri="{FF2B5EF4-FFF2-40B4-BE49-F238E27FC236}">
                <a16:creationId xmlns:a16="http://schemas.microsoft.com/office/drawing/2014/main" id="{4A03FFC5-28B2-4BB2-9B62-D790DE9601CE}"/>
              </a:ext>
            </a:extLst>
          </p:cNvPr>
          <p:cNvSpPr txBox="1"/>
          <p:nvPr/>
        </p:nvSpPr>
        <p:spPr>
          <a:xfrm>
            <a:off x="9100229" y="1916054"/>
            <a:ext cx="7256230" cy="1509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sng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Распределение по </a:t>
            </a:r>
            <a:r>
              <a:rPr lang="ru-RU" sz="1800" u="sng" dirty="0">
                <a:latin typeface="Proxima Nova"/>
                <a:ea typeface="Proxima Nova"/>
                <a:cs typeface="Proxima Nova"/>
                <a:sym typeface="Proxima Nova"/>
              </a:rPr>
              <a:t>степени злокачественности</a:t>
            </a:r>
            <a:endParaRPr lang="ru-RU" sz="1800" b="0" i="0" u="sng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LGG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– астроцитомы низкой степени злокачественности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Grade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I-II,</a:t>
            </a:r>
            <a:endParaRPr lang="en-US"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HGG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– злокачественные астроцитомы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Grade III-IV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5437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4"/>
          <p:cNvSpPr txBox="1"/>
          <p:nvPr/>
        </p:nvSpPr>
        <p:spPr>
          <a:xfrm>
            <a:off x="551850" y="489600"/>
            <a:ext cx="10557143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Дополнительная информация</a:t>
            </a:r>
            <a:endParaRPr sz="5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" name="Google Shape;722;p32">
            <a:extLst>
              <a:ext uri="{FF2B5EF4-FFF2-40B4-BE49-F238E27FC236}">
                <a16:creationId xmlns:a16="http://schemas.microsoft.com/office/drawing/2014/main" id="{91C86FF2-1D74-4C3B-AF93-21EF61DF34AA}"/>
              </a:ext>
            </a:extLst>
          </p:cNvPr>
          <p:cNvSpPr txBox="1"/>
          <p:nvPr/>
        </p:nvSpPr>
        <p:spPr>
          <a:xfrm>
            <a:off x="783772" y="1909879"/>
            <a:ext cx="8171542" cy="141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sng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Объём резекции от возраста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GTR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- максимальная тотальная резекция (без остаточной опухоли),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STR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– субтотальная резекция (STR) (уменьшение размера опухоли на 90 %))</a:t>
            </a: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22;p32">
            <a:extLst>
              <a:ext uri="{FF2B5EF4-FFF2-40B4-BE49-F238E27FC236}">
                <a16:creationId xmlns:a16="http://schemas.microsoft.com/office/drawing/2014/main" id="{4A03FFC5-28B2-4BB2-9B62-D790DE9601CE}"/>
              </a:ext>
            </a:extLst>
          </p:cNvPr>
          <p:cNvSpPr txBox="1"/>
          <p:nvPr/>
        </p:nvSpPr>
        <p:spPr>
          <a:xfrm>
            <a:off x="10247998" y="1853276"/>
            <a:ext cx="7256230" cy="59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sng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Распределение по </a:t>
            </a:r>
            <a:r>
              <a:rPr lang="ru-RU" sz="1800" u="sng" dirty="0">
                <a:latin typeface="Proxima Nova"/>
                <a:ea typeface="Proxima Nova"/>
                <a:cs typeface="Proxima Nova"/>
                <a:sym typeface="Proxima Nova"/>
              </a:rPr>
              <a:t>возрасту</a:t>
            </a:r>
            <a:endParaRPr lang="ru-RU" sz="1800" b="0" i="0" u="sng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C06819-3760-4825-9E55-55DFE972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" y="4278509"/>
            <a:ext cx="9276190" cy="31523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CACAD0-A89C-4123-93DF-E9DC5376F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227" y="2906298"/>
            <a:ext cx="7520001" cy="56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7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5"/>
          <p:cNvSpPr txBox="1"/>
          <p:nvPr/>
        </p:nvSpPr>
        <p:spPr>
          <a:xfrm>
            <a:off x="551850" y="489600"/>
            <a:ext cx="14292000" cy="84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Аналогичные решения</a:t>
            </a:r>
            <a:endParaRPr sz="56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76" name="Google Shape;776;p35"/>
          <p:cNvGrpSpPr/>
          <p:nvPr/>
        </p:nvGrpSpPr>
        <p:grpSpPr>
          <a:xfrm>
            <a:off x="536200" y="1465200"/>
            <a:ext cx="7093793" cy="1000800"/>
            <a:chOff x="536200" y="1465200"/>
            <a:chExt cx="7093793" cy="1000800"/>
          </a:xfrm>
        </p:grpSpPr>
        <p:sp>
          <p:nvSpPr>
            <p:cNvPr id="777" name="Google Shape;777;p35"/>
            <p:cNvSpPr/>
            <p:nvPr/>
          </p:nvSpPr>
          <p:spPr>
            <a:xfrm>
              <a:off x="536200" y="14652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5"/>
            <p:cNvSpPr txBox="1"/>
            <p:nvPr/>
          </p:nvSpPr>
          <p:spPr>
            <a:xfrm>
              <a:off x="1736699" y="1580915"/>
              <a:ext cx="5893294" cy="7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-RU" sz="3000" b="0" i="0" u="none" strike="noStrike" cap="none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Свёрточная</a:t>
              </a:r>
              <a:r>
                <a:rPr lang="ru-RU" sz="3000" b="0" i="0" u="none" strike="noStrike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сеть на </a:t>
              </a:r>
              <a:r>
                <a:rPr lang="en-US" sz="3000" b="0" i="0" u="none" strike="noStrike" cap="none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Keras</a:t>
              </a:r>
              <a:endParaRPr lang="ru-RU" sz="30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-RU" sz="2400" b="0" i="0" u="none" strike="noStrike" cap="none" dirty="0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ссылка </a:t>
              </a:r>
              <a:r>
                <a:rPr lang="ru-RU" sz="2400" b="0" i="0" u="none" strike="noStrike" cap="none" dirty="0" err="1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кликабельна</a:t>
              </a:r>
              <a:r>
                <a:rPr lang="en-US" sz="2400" b="0" i="0" u="none" strike="noStrike" cap="none" dirty="0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ru-RU" sz="2400" b="0" i="0" u="none" strike="noStrike" cap="none" dirty="0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при нажатии </a:t>
              </a:r>
              <a:r>
                <a:rPr lang="en-US" sz="2400" b="0" i="0" u="none" strike="noStrike" cap="none" dirty="0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CTRL</a:t>
              </a:r>
              <a:endParaRPr lang="ru-RU" sz="24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D03259-6DB7-48CD-B286-C2DA653C3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50" y="2788381"/>
            <a:ext cx="6720000" cy="63542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99D575-0C44-4549-AA98-BD0A2E38C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517" y="1925600"/>
            <a:ext cx="5420000" cy="382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3A670D-AE28-48FC-8462-12B601AD0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850" y="5785600"/>
            <a:ext cx="5566667" cy="3773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10DFD2-D712-49D0-8D0C-7756ABE89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3367" y="1911943"/>
            <a:ext cx="5413333" cy="378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B17BE-4A84-4973-9834-60847EA24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3517" y="5758933"/>
            <a:ext cx="5300000" cy="380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199EE3-E66C-4CA5-8F3E-30751E8B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0" y="611527"/>
            <a:ext cx="3657142" cy="704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9CCB45-6427-4A51-A707-EADE8C4CE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076" y="1219765"/>
            <a:ext cx="9276190" cy="3619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1A4801-D184-45FE-A31B-6699C3D33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221" y="5472123"/>
            <a:ext cx="6057900" cy="72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8C1B02-8E8C-4392-B840-8EB19C61E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721" y="6055973"/>
            <a:ext cx="9486900" cy="3619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776;p35">
            <a:extLst>
              <a:ext uri="{FF2B5EF4-FFF2-40B4-BE49-F238E27FC236}">
                <a16:creationId xmlns:a16="http://schemas.microsoft.com/office/drawing/2014/main" id="{9F712250-690B-487C-B986-01697074E531}"/>
              </a:ext>
            </a:extLst>
          </p:cNvPr>
          <p:cNvGrpSpPr/>
          <p:nvPr/>
        </p:nvGrpSpPr>
        <p:grpSpPr>
          <a:xfrm>
            <a:off x="884543" y="1074723"/>
            <a:ext cx="8064585" cy="1000800"/>
            <a:chOff x="536200" y="1465200"/>
            <a:chExt cx="8064585" cy="1000800"/>
          </a:xfrm>
        </p:grpSpPr>
        <p:sp>
          <p:nvSpPr>
            <p:cNvPr id="10" name="Google Shape;777;p35">
              <a:extLst>
                <a:ext uri="{FF2B5EF4-FFF2-40B4-BE49-F238E27FC236}">
                  <a16:creationId xmlns:a16="http://schemas.microsoft.com/office/drawing/2014/main" id="{6EAFBAA2-7C9F-4D7A-A3FB-0973A7D747DC}"/>
                </a:ext>
              </a:extLst>
            </p:cNvPr>
            <p:cNvSpPr/>
            <p:nvPr/>
          </p:nvSpPr>
          <p:spPr>
            <a:xfrm>
              <a:off x="536200" y="14652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 dirty="0">
                  <a:solidFill>
                    <a:schemeClr val="dk1"/>
                  </a:solidFill>
                  <a:latin typeface="Proxima Nova"/>
                  <a:sym typeface="Proxima Nova"/>
                </a:rPr>
                <a:t>2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778;p35">
              <a:extLst>
                <a:ext uri="{FF2B5EF4-FFF2-40B4-BE49-F238E27FC236}">
                  <a16:creationId xmlns:a16="http://schemas.microsoft.com/office/drawing/2014/main" id="{EE64CA57-5824-4FC0-81CA-5B12129F8137}"/>
                </a:ext>
              </a:extLst>
            </p:cNvPr>
            <p:cNvSpPr txBox="1"/>
            <p:nvPr/>
          </p:nvSpPr>
          <p:spPr>
            <a:xfrm>
              <a:off x="1934977" y="1570000"/>
              <a:ext cx="6665808" cy="7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3dUnet</a:t>
              </a:r>
              <a:r>
                <a:rPr lang="ru-RU" sz="3000" b="0" i="0" u="none" strike="noStrike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на </a:t>
              </a:r>
              <a:r>
                <a:rPr lang="en-US" sz="3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</a:t>
              </a:r>
              <a:r>
                <a:rPr lang="en-US" sz="3000" b="0" i="0" u="none" strike="noStrike" cap="none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ytorch</a:t>
              </a:r>
              <a:endPara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-RU" sz="2400" b="0" i="0" u="none" strike="noStrike" cap="none" dirty="0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ссылка </a:t>
              </a:r>
              <a:r>
                <a:rPr lang="ru-RU" sz="2400" b="0" i="0" u="none" strike="noStrike" cap="none" dirty="0" err="1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кликабельна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ru-RU" sz="2400" b="0" i="0" u="none" strike="noStrike" cap="none" dirty="0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при нажатии </a:t>
              </a:r>
              <a:r>
                <a:rPr lang="en-US" sz="2400" b="0" i="0" u="none" strike="noStrike" cap="none" dirty="0">
                  <a:solidFill>
                    <a:schemeClr val="bg1">
                      <a:lumMod val="6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CTRL</a:t>
              </a:r>
              <a:endParaRPr lang="ru-RU" sz="24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Google Shape;722;p32">
            <a:extLst>
              <a:ext uri="{FF2B5EF4-FFF2-40B4-BE49-F238E27FC236}">
                <a16:creationId xmlns:a16="http://schemas.microsoft.com/office/drawing/2014/main" id="{D5DA708B-AE1A-46DC-950D-962DC37F9C6C}"/>
              </a:ext>
            </a:extLst>
          </p:cNvPr>
          <p:cNvSpPr txBox="1"/>
          <p:nvPr/>
        </p:nvSpPr>
        <p:spPr>
          <a:xfrm>
            <a:off x="362856" y="2273934"/>
            <a:ext cx="7701852" cy="141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Использована сеть 3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dUnet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b="0" i="0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глубиной 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 блоками </a:t>
            </a:r>
            <a:r>
              <a:rPr lang="ru-RU" sz="1800" b="0" i="0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энкодера</a:t>
            </a:r>
            <a:r>
              <a:rPr lang="ru-RU" sz="1800" b="0" i="0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и декодера из 2-х </a:t>
            </a:r>
            <a:r>
              <a:rPr lang="ru-RU" sz="1800" b="0" i="0" strike="noStrike" cap="none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свёрточных</a:t>
            </a:r>
            <a:r>
              <a:rPr lang="ru-RU" sz="1800" b="0" i="0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слоёв 3х3,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Group Normalization</a:t>
            </a:r>
            <a:r>
              <a:rPr lang="ru-RU" sz="1800" b="0" i="0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и функцией активации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ReLU</a:t>
            </a:r>
            <a:endParaRPr sz="1800" b="0" i="0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A88EC6-96B7-4A00-A348-4DA23FA8A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6" y="3945186"/>
            <a:ext cx="9274286" cy="50057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6AB394-3D5B-4C48-83FF-135935BAF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315" y="1064928"/>
            <a:ext cx="6857144" cy="8157143"/>
          </a:xfrm>
          <a:prstGeom prst="rect">
            <a:avLst/>
          </a:prstGeom>
        </p:spPr>
      </p:pic>
      <p:sp>
        <p:nvSpPr>
          <p:cNvPr id="18" name="Google Shape;775;p35">
            <a:extLst>
              <a:ext uri="{FF2B5EF4-FFF2-40B4-BE49-F238E27FC236}">
                <a16:creationId xmlns:a16="http://schemas.microsoft.com/office/drawing/2014/main" id="{D04E6FA2-E08B-459A-AA65-82136F53177C}"/>
              </a:ext>
            </a:extLst>
          </p:cNvPr>
          <p:cNvSpPr txBox="1"/>
          <p:nvPr/>
        </p:nvSpPr>
        <p:spPr>
          <a:xfrm>
            <a:off x="757601" y="234604"/>
            <a:ext cx="14292000" cy="84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Аналогичные решения</a:t>
            </a:r>
            <a:endParaRPr sz="56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16"/>
          <p:cNvSpPr txBox="1"/>
          <p:nvPr/>
        </p:nvSpPr>
        <p:spPr>
          <a:xfrm>
            <a:off x="551850" y="489600"/>
            <a:ext cx="14292000" cy="325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9600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5000" b="0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решение</a:t>
            </a:r>
            <a:endParaRPr lang="ru-RU" sz="5000" b="0" i="0" u="none" strike="noStrike" cap="none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dirty="0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-RU" sz="3000" dirty="0" err="1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сылка</a:t>
            </a:r>
            <a:r>
              <a:rPr lang="ru-RU" sz="3000" dirty="0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err="1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кликабельна</a:t>
            </a:r>
            <a:r>
              <a:rPr lang="ru-RU" sz="3000" dirty="0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при нажатии 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ctrl</a:t>
            </a:r>
            <a:endParaRPr lang="ru-RU" sz="3000" b="0" i="0" u="none" strike="noStrike" cap="none" dirty="0">
              <a:solidFill>
                <a:schemeClr val="accent5">
                  <a:lumMod val="7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ru-RU"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900173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3"/>
          <p:cNvSpPr/>
          <p:nvPr/>
        </p:nvSpPr>
        <p:spPr>
          <a:xfrm>
            <a:off x="986972" y="1074058"/>
            <a:ext cx="7953828" cy="8011886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85%</a:t>
            </a:r>
            <a:endParaRPr sz="96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Обучающая часть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3"/>
          <p:cNvSpPr/>
          <p:nvPr/>
        </p:nvSpPr>
        <p:spPr>
          <a:xfrm>
            <a:off x="10572018" y="3044719"/>
            <a:ext cx="3434268" cy="3457681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15%</a:t>
            </a:r>
            <a:endParaRPr sz="96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</a:t>
            </a:r>
            <a:r>
              <a:rPr lang="ru" sz="30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естовая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75;p35">
            <a:extLst>
              <a:ext uri="{FF2B5EF4-FFF2-40B4-BE49-F238E27FC236}">
                <a16:creationId xmlns:a16="http://schemas.microsoft.com/office/drawing/2014/main" id="{883C6F3C-63E1-44B3-A549-C057ABE62263}"/>
              </a:ext>
            </a:extLst>
          </p:cNvPr>
          <p:cNvSpPr txBox="1"/>
          <p:nvPr/>
        </p:nvSpPr>
        <p:spPr>
          <a:xfrm>
            <a:off x="8195810" y="580918"/>
            <a:ext cx="9222759" cy="98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Деление </a:t>
            </a:r>
            <a:r>
              <a:rPr lang="ru-RU" sz="5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датасета</a:t>
            </a:r>
            <a:r>
              <a:rPr lang="ru-RU" sz="5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с файлами</a:t>
            </a:r>
            <a:endParaRPr sz="50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000" b="1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115ECE-083F-402C-8C76-EDADA133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22" y="327309"/>
            <a:ext cx="16850477" cy="4816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8F38D-3877-42F3-9930-5B79A270E0CE}"/>
              </a:ext>
            </a:extLst>
          </p:cNvPr>
          <p:cNvSpPr txBox="1"/>
          <p:nvPr/>
        </p:nvSpPr>
        <p:spPr>
          <a:xfrm>
            <a:off x="5876144" y="1690598"/>
            <a:ext cx="10043409" cy="208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Проверка: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Каждая исходная маска (GT) была проверена на предмет межканального наложения между собой.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6D0D45-3F37-4D78-8627-6ABCADF4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21" y="5023579"/>
            <a:ext cx="16850477" cy="4816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2147A4-14DA-4D6B-A391-8B920403AA0E}"/>
              </a:ext>
            </a:extLst>
          </p:cNvPr>
          <p:cNvSpPr txBox="1"/>
          <p:nvPr/>
        </p:nvSpPr>
        <p:spPr>
          <a:xfrm>
            <a:off x="5876143" y="6595556"/>
            <a:ext cx="9923489" cy="110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Результат проверки: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Межканальных наложений не найдено.</a:t>
            </a:r>
            <a:endParaRPr lang="ru-RU" sz="40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9527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12"/>
          <p:cNvGrpSpPr/>
          <p:nvPr/>
        </p:nvGrpSpPr>
        <p:grpSpPr>
          <a:xfrm>
            <a:off x="551850" y="2952000"/>
            <a:ext cx="4992606" cy="1245600"/>
            <a:chOff x="551850" y="2952000"/>
            <a:chExt cx="4992606" cy="1245600"/>
          </a:xfrm>
        </p:grpSpPr>
        <p:sp>
          <p:nvSpPr>
            <p:cNvPr id="537" name="Google Shape;537;p12"/>
            <p:cNvSpPr/>
            <p:nvPr/>
          </p:nvSpPr>
          <p:spPr>
            <a:xfrm>
              <a:off x="551850" y="2952000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2"/>
            <p:cNvSpPr txBox="1"/>
            <p:nvPr/>
          </p:nvSpPr>
          <p:spPr>
            <a:xfrm>
              <a:off x="1981049" y="2952000"/>
              <a:ext cx="3563407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-RU" sz="35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Задачи проекта</a:t>
              </a:r>
            </a:p>
          </p:txBody>
        </p:sp>
      </p:grpSp>
      <p:grpSp>
        <p:nvGrpSpPr>
          <p:cNvPr id="539" name="Google Shape;539;p12"/>
          <p:cNvGrpSpPr/>
          <p:nvPr/>
        </p:nvGrpSpPr>
        <p:grpSpPr>
          <a:xfrm>
            <a:off x="8657965" y="2790933"/>
            <a:ext cx="4286920" cy="1245602"/>
            <a:chOff x="4856930" y="2952298"/>
            <a:chExt cx="4286920" cy="1245602"/>
          </a:xfrm>
        </p:grpSpPr>
        <p:sp>
          <p:nvSpPr>
            <p:cNvPr id="540" name="Google Shape;540;p12"/>
            <p:cNvSpPr/>
            <p:nvPr/>
          </p:nvSpPr>
          <p:spPr>
            <a:xfrm>
              <a:off x="4856930" y="2952298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 dirty="0">
                  <a:latin typeface="Proxima Nova"/>
                  <a:sym typeface="Proxima Nova"/>
                </a:rPr>
                <a:t>4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2"/>
            <p:cNvSpPr txBox="1"/>
            <p:nvPr/>
          </p:nvSpPr>
          <p:spPr>
            <a:xfrm>
              <a:off x="6268650" y="2952300"/>
              <a:ext cx="2875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-RU" sz="35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Результаты</a:t>
              </a:r>
            </a:p>
          </p:txBody>
        </p:sp>
      </p:grpSp>
      <p:grpSp>
        <p:nvGrpSpPr>
          <p:cNvPr id="545" name="Google Shape;545;p12"/>
          <p:cNvGrpSpPr/>
          <p:nvPr/>
        </p:nvGrpSpPr>
        <p:grpSpPr>
          <a:xfrm>
            <a:off x="551850" y="5428801"/>
            <a:ext cx="4745864" cy="1245600"/>
            <a:chOff x="551850" y="5428801"/>
            <a:chExt cx="4745864" cy="1245600"/>
          </a:xfrm>
        </p:grpSpPr>
        <p:sp>
          <p:nvSpPr>
            <p:cNvPr id="546" name="Google Shape;546;p12"/>
            <p:cNvSpPr/>
            <p:nvPr/>
          </p:nvSpPr>
          <p:spPr>
            <a:xfrm>
              <a:off x="551850" y="5428801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 txBox="1"/>
            <p:nvPr/>
          </p:nvSpPr>
          <p:spPr>
            <a:xfrm>
              <a:off x="1981050" y="5436000"/>
              <a:ext cx="3316664" cy="12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" sz="35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Анализ данных</a:t>
              </a:r>
              <a:endParaRPr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8657965" y="5267586"/>
            <a:ext cx="6582034" cy="1245600"/>
            <a:chOff x="4856930" y="5428951"/>
            <a:chExt cx="6582034" cy="1245600"/>
          </a:xfrm>
        </p:grpSpPr>
        <p:sp>
          <p:nvSpPr>
            <p:cNvPr id="549" name="Google Shape;549;p12"/>
            <p:cNvSpPr/>
            <p:nvPr/>
          </p:nvSpPr>
          <p:spPr>
            <a:xfrm>
              <a:off x="4856930" y="5428951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6268649" y="5436001"/>
              <a:ext cx="5170315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-RU" sz="3500" dirty="0">
                  <a:latin typeface="Proxima Nova"/>
                  <a:ea typeface="Proxima Nova"/>
                  <a:cs typeface="Proxima Nova"/>
                  <a:sym typeface="Proxima Nova"/>
                </a:rPr>
                <a:t>Выводы и заключение</a:t>
              </a:r>
              <a:endParaRPr lang="ru-RU"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53" name="Google Shape;553;p12"/>
          <p:cNvSpPr txBox="1"/>
          <p:nvPr/>
        </p:nvSpPr>
        <p:spPr>
          <a:xfrm>
            <a:off x="10556250" y="5428800"/>
            <a:ext cx="2860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54" name="Google Shape;554;p12"/>
          <p:cNvGrpSpPr/>
          <p:nvPr/>
        </p:nvGrpSpPr>
        <p:grpSpPr>
          <a:xfrm>
            <a:off x="551844" y="7905596"/>
            <a:ext cx="5834442" cy="1245600"/>
            <a:chOff x="551844" y="7905596"/>
            <a:chExt cx="5834442" cy="1245600"/>
          </a:xfrm>
        </p:grpSpPr>
        <p:sp>
          <p:nvSpPr>
            <p:cNvPr id="555" name="Google Shape;555;p12"/>
            <p:cNvSpPr/>
            <p:nvPr/>
          </p:nvSpPr>
          <p:spPr>
            <a:xfrm>
              <a:off x="551844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 dirty="0">
                  <a:latin typeface="Proxima Nova"/>
                  <a:sym typeface="Proxima Nova"/>
                </a:rPr>
                <a:t>3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1981050" y="7905600"/>
              <a:ext cx="4405236" cy="12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2400"/>
              </a:pPr>
              <a:r>
                <a:rPr lang="ru-RU" sz="3500" dirty="0">
                  <a:latin typeface="Proxima Nova"/>
                  <a:ea typeface="Proxima Nova"/>
                  <a:cs typeface="Proxima Nova"/>
                  <a:sym typeface="Proxima Nova"/>
                </a:rPr>
                <a:t>Методика решения</a:t>
              </a:r>
              <a:endParaRPr lang="ru-RU"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8657965" y="7744231"/>
            <a:ext cx="5493464" cy="1245600"/>
            <a:chOff x="4856930" y="7905596"/>
            <a:chExt cx="5493464" cy="1245600"/>
          </a:xfrm>
        </p:grpSpPr>
        <p:sp>
          <p:nvSpPr>
            <p:cNvPr id="558" name="Google Shape;558;p12"/>
            <p:cNvSpPr/>
            <p:nvPr/>
          </p:nvSpPr>
          <p:spPr>
            <a:xfrm>
              <a:off x="4856930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 dirty="0">
                  <a:latin typeface="Proxima Nova"/>
                  <a:sym typeface="Proxima Nova"/>
                </a:rPr>
                <a:t>6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 txBox="1"/>
            <p:nvPr/>
          </p:nvSpPr>
          <p:spPr>
            <a:xfrm>
              <a:off x="6268650" y="7905600"/>
              <a:ext cx="4081744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2400"/>
              </a:pPr>
              <a:r>
                <a:rPr lang="ru-RU" sz="35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Список источников</a:t>
              </a:r>
              <a:endParaRPr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62" name="Google Shape;562;p12"/>
          <p:cNvSpPr txBox="1"/>
          <p:nvPr/>
        </p:nvSpPr>
        <p:spPr>
          <a:xfrm>
            <a:off x="10556250" y="7919996"/>
            <a:ext cx="28602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12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Содержание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 dirty="0">
                <a:solidFill>
                  <a:schemeClr val="bg1">
                    <a:lumMod val="6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US" sz="3500" b="1" dirty="0">
                <a:solidFill>
                  <a:schemeClr val="bg1">
                    <a:lumMod val="6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axis = 0)</a:t>
            </a:r>
            <a:endParaRPr sz="3500" b="1" i="0" u="none" strike="noStrike" cap="none" dirty="0">
              <a:solidFill>
                <a:schemeClr val="bg1">
                  <a:lumMod val="6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5">
            <a:extLst>
              <a:ext uri="{FF2B5EF4-FFF2-40B4-BE49-F238E27FC236}">
                <a16:creationId xmlns:a16="http://schemas.microsoft.com/office/drawing/2014/main" id="{9EF2DCE0-E304-43B1-9A8D-FE3AE5AA77E5}"/>
              </a:ext>
            </a:extLst>
          </p:cNvPr>
          <p:cNvSpPr txBox="1"/>
          <p:nvPr/>
        </p:nvSpPr>
        <p:spPr>
          <a:xfrm>
            <a:off x="815657" y="232229"/>
            <a:ext cx="16586972" cy="140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Формирование </a:t>
            </a:r>
            <a:r>
              <a:rPr lang="ru-RU" sz="56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датасетов</a:t>
            </a: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(обучающего и </a:t>
            </a:r>
            <a:r>
              <a:rPr lang="ru-RU" sz="4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валидационного</a:t>
            </a:r>
            <a:r>
              <a:rPr lang="ru-RU" sz="4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DDECD3-8B6A-4D23-AFDC-A9C10BD18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114" y="4791075"/>
            <a:ext cx="12392025" cy="4972050"/>
          </a:xfrm>
          <a:prstGeom prst="rect">
            <a:avLst/>
          </a:prstGeom>
        </p:spPr>
      </p:pic>
      <p:sp>
        <p:nvSpPr>
          <p:cNvPr id="8" name="Google Shape;775;p35">
            <a:extLst>
              <a:ext uri="{FF2B5EF4-FFF2-40B4-BE49-F238E27FC236}">
                <a16:creationId xmlns:a16="http://schemas.microsoft.com/office/drawing/2014/main" id="{250C61F4-4540-4D21-9E0D-6033E99EEF8D}"/>
              </a:ext>
            </a:extLst>
          </p:cNvPr>
          <p:cNvSpPr txBox="1"/>
          <p:nvPr/>
        </p:nvSpPr>
        <p:spPr>
          <a:xfrm>
            <a:off x="1047886" y="3833813"/>
            <a:ext cx="16586972" cy="9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Объединение трёх каналов каждой исходной маски в один с присвоением ненулевому классу каждого канала 1, 2, 3 соответственно порядку каналов. 0 – класс для фона.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775;p35">
            <a:extLst>
              <a:ext uri="{FF2B5EF4-FFF2-40B4-BE49-F238E27FC236}">
                <a16:creationId xmlns:a16="http://schemas.microsoft.com/office/drawing/2014/main" id="{6597CE50-A06B-4EB3-92FF-55436F05B1C9}"/>
              </a:ext>
            </a:extLst>
          </p:cNvPr>
          <p:cNvSpPr txBox="1"/>
          <p:nvPr/>
        </p:nvSpPr>
        <p:spPr>
          <a:xfrm>
            <a:off x="1047886" y="2258332"/>
            <a:ext cx="16586972" cy="9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</a:pP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Нормализация значений пикселей каждого исходного изображения,</a:t>
            </a: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</a:pP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а именно приведение их к диапазону от 0 до 1.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3909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48" descr="bruno-thethe-Evp4iNF3DHQ-unsplash.jpg"/>
          <p:cNvPicPr preferRelativeResize="0"/>
          <p:nvPr/>
        </p:nvPicPr>
        <p:blipFill rotWithShape="1">
          <a:blip r:embed="rId3">
            <a:alphaModFix/>
          </a:blip>
          <a:srcRect l="7561" t="41349" b="10417"/>
          <a:stretch/>
        </p:blipFill>
        <p:spPr>
          <a:xfrm rot="148">
            <a:off x="621957" y="3236113"/>
            <a:ext cx="7971429" cy="3122477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4" name="Google Shape;904;p48"/>
          <p:cNvSpPr txBox="1"/>
          <p:nvPr/>
        </p:nvSpPr>
        <p:spPr>
          <a:xfrm>
            <a:off x="621889" y="6679229"/>
            <a:ext cx="7149900" cy="108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Обучающий </a:t>
            </a:r>
            <a:r>
              <a:rPr lang="ru-RU" sz="3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даталоадер</a:t>
            </a:r>
            <a:endParaRPr sz="3000" b="0" i="0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5" name="Google Shape;905;p48"/>
          <p:cNvSpPr txBox="1"/>
          <p:nvPr/>
        </p:nvSpPr>
        <p:spPr>
          <a:xfrm>
            <a:off x="9666472" y="6679230"/>
            <a:ext cx="7119000" cy="108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Даталоадер</a:t>
            </a: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для валидации</a:t>
            </a:r>
            <a:endParaRPr sz="3000" b="0" i="0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775;p35">
            <a:extLst>
              <a:ext uri="{FF2B5EF4-FFF2-40B4-BE49-F238E27FC236}">
                <a16:creationId xmlns:a16="http://schemas.microsoft.com/office/drawing/2014/main" id="{B47D2937-B9FB-4082-A8B0-936445EB5002}"/>
              </a:ext>
            </a:extLst>
          </p:cNvPr>
          <p:cNvSpPr txBox="1"/>
          <p:nvPr/>
        </p:nvSpPr>
        <p:spPr>
          <a:xfrm>
            <a:off x="815657" y="232229"/>
            <a:ext cx="1658697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65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</a:t>
            </a:r>
            <a:r>
              <a:rPr lang="ru-RU" sz="65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даталоадеров</a:t>
            </a:r>
            <a:r>
              <a:rPr lang="ru-RU" sz="65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(обучающего и </a:t>
            </a:r>
            <a:r>
              <a:rPr lang="ru-RU" sz="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валидационного</a:t>
            </a:r>
            <a:r>
              <a:rPr lang="ru-RU" sz="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40E25-B58E-45FD-9CC7-C4EC07EAAB78}"/>
              </a:ext>
            </a:extLst>
          </p:cNvPr>
          <p:cNvSpPr txBox="1"/>
          <p:nvPr/>
        </p:nvSpPr>
        <p:spPr>
          <a:xfrm>
            <a:off x="746531" y="4159523"/>
            <a:ext cx="7846922" cy="133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SzPts val="5600"/>
            </a:pP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Размерность </a:t>
            </a:r>
            <a:r>
              <a:rPr lang="ru-RU" sz="2000" b="1" dirty="0" err="1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батча</a:t>
            </a: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 с исходным изображением (32, 4, 240, 240)</a:t>
            </a:r>
            <a:endParaRPr lang="en-US" sz="2000" b="1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80000"/>
              </a:lnSpc>
              <a:buSzPts val="5600"/>
            </a:pPr>
            <a:endParaRPr lang="ru-RU" sz="2000" b="1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80000"/>
              </a:lnSpc>
              <a:buSzPts val="5600"/>
            </a:pP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Размерность </a:t>
            </a:r>
            <a:r>
              <a:rPr lang="ru-RU" sz="2000" b="1" dirty="0" err="1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батча</a:t>
            </a: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 с исходной маской (32, 240, 240)</a:t>
            </a:r>
            <a:endParaRPr lang="en-US" sz="2000" b="1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80000"/>
              </a:lnSpc>
              <a:buSzPts val="5600"/>
            </a:pPr>
            <a:endParaRPr lang="ru-RU" sz="2000" b="1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80000"/>
              </a:lnSpc>
              <a:buSzPts val="5600"/>
            </a:pP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С перемешиванием изображений</a:t>
            </a:r>
            <a:endParaRPr lang="ru-RU" sz="2000" b="1" dirty="0">
              <a:solidFill>
                <a:schemeClr val="bg1"/>
              </a:solidFill>
              <a:latin typeface="Proxima Nova Semibold"/>
              <a:ea typeface="Proxima Nova"/>
              <a:cs typeface="Proxima Nova"/>
              <a:sym typeface="Proxima Nova Semibold"/>
            </a:endParaRPr>
          </a:p>
        </p:txBody>
      </p:sp>
      <p:pic>
        <p:nvPicPr>
          <p:cNvPr id="11" name="Google Shape;902;p48" descr="bruno-thethe-Evp4iNF3DHQ-unsplash.jpg">
            <a:extLst>
              <a:ext uri="{FF2B5EF4-FFF2-40B4-BE49-F238E27FC236}">
                <a16:creationId xmlns:a16="http://schemas.microsoft.com/office/drawing/2014/main" id="{6DC61CEB-80C9-4079-BA1F-F7B6393BE9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61" t="41349" b="10417"/>
          <a:stretch/>
        </p:blipFill>
        <p:spPr>
          <a:xfrm rot="148">
            <a:off x="9666540" y="3236113"/>
            <a:ext cx="7971429" cy="3122654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695023-0FD2-479B-8B09-1205B599BB3F}"/>
              </a:ext>
            </a:extLst>
          </p:cNvPr>
          <p:cNvSpPr txBox="1"/>
          <p:nvPr/>
        </p:nvSpPr>
        <p:spPr>
          <a:xfrm>
            <a:off x="9791053" y="4128770"/>
            <a:ext cx="7846922" cy="133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SzPts val="5600"/>
            </a:pP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Размерность </a:t>
            </a:r>
            <a:r>
              <a:rPr lang="ru-RU" sz="2000" b="1" dirty="0" err="1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батча</a:t>
            </a: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 с исходным изображением (32, 4, 240, 240)</a:t>
            </a:r>
            <a:endParaRPr lang="en-US" sz="2000" b="1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80000"/>
              </a:lnSpc>
              <a:buSzPts val="5600"/>
            </a:pPr>
            <a:endParaRPr lang="ru-RU" sz="2000" b="1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80000"/>
              </a:lnSpc>
              <a:buSzPts val="5600"/>
            </a:pP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Размерность </a:t>
            </a:r>
            <a:r>
              <a:rPr lang="ru-RU" sz="2000" b="1" dirty="0" err="1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батча</a:t>
            </a: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 с исходной маской (32, 240, 240)</a:t>
            </a:r>
            <a:endParaRPr lang="en-US" sz="2000" b="1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80000"/>
              </a:lnSpc>
              <a:buSzPts val="5600"/>
            </a:pPr>
            <a:endParaRPr lang="ru-RU" sz="2000" b="1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80000"/>
              </a:lnSpc>
              <a:buSzPts val="5600"/>
            </a:pPr>
            <a:r>
              <a:rPr lang="ru-RU" sz="20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Без перемешиванием изображений</a:t>
            </a:r>
            <a:endParaRPr lang="ru-RU" sz="2000" b="1" dirty="0">
              <a:solidFill>
                <a:schemeClr val="bg1"/>
              </a:solidFill>
              <a:latin typeface="Proxima Nova Semibold"/>
              <a:ea typeface="Proxima Nova"/>
              <a:cs typeface="Proxima Nova"/>
              <a:sym typeface="Proxima Nova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5">
            <a:extLst>
              <a:ext uri="{FF2B5EF4-FFF2-40B4-BE49-F238E27FC236}">
                <a16:creationId xmlns:a16="http://schemas.microsoft.com/office/drawing/2014/main" id="{9EF2DCE0-E304-43B1-9A8D-FE3AE5AA77E5}"/>
              </a:ext>
            </a:extLst>
          </p:cNvPr>
          <p:cNvSpPr txBox="1"/>
          <p:nvPr/>
        </p:nvSpPr>
        <p:spPr>
          <a:xfrm>
            <a:off x="815657" y="232229"/>
            <a:ext cx="16586972" cy="79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БЛОКИ ЭНКОДЕРА И ДЕКОДЕРА: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065AAB-BCB4-4084-A0F7-97064D89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15" y="1771543"/>
            <a:ext cx="13571430" cy="70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92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5">
            <a:extLst>
              <a:ext uri="{FF2B5EF4-FFF2-40B4-BE49-F238E27FC236}">
                <a16:creationId xmlns:a16="http://schemas.microsoft.com/office/drawing/2014/main" id="{9EF2DCE0-E304-43B1-9A8D-FE3AE5AA77E5}"/>
              </a:ext>
            </a:extLst>
          </p:cNvPr>
          <p:cNvSpPr txBox="1"/>
          <p:nvPr/>
        </p:nvSpPr>
        <p:spPr>
          <a:xfrm>
            <a:off x="815657" y="232229"/>
            <a:ext cx="16586972" cy="79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сети: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E297D9-1959-4C83-9342-68BDE0342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6" y="2023500"/>
            <a:ext cx="16739047" cy="6240000"/>
          </a:xfrm>
          <a:prstGeom prst="rect">
            <a:avLst/>
          </a:prstGeom>
        </p:spPr>
      </p:pic>
      <p:sp>
        <p:nvSpPr>
          <p:cNvPr id="6" name="Google Shape;775;p35">
            <a:extLst>
              <a:ext uri="{FF2B5EF4-FFF2-40B4-BE49-F238E27FC236}">
                <a16:creationId xmlns:a16="http://schemas.microsoft.com/office/drawing/2014/main" id="{801F40BF-EA57-4813-A5F4-67F1750F47F4}"/>
              </a:ext>
            </a:extLst>
          </p:cNvPr>
          <p:cNvSpPr txBox="1"/>
          <p:nvPr/>
        </p:nvSpPr>
        <p:spPr>
          <a:xfrm>
            <a:off x="834437" y="2023500"/>
            <a:ext cx="16586972" cy="47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35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Стартовое количество фильтров </a:t>
            </a:r>
            <a:r>
              <a:rPr lang="en-US" sz="35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 = </a:t>
            </a:r>
            <a:r>
              <a:rPr lang="ru-RU" sz="35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350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6918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55"/>
          <p:cNvPicPr preferRelativeResize="0"/>
          <p:nvPr/>
        </p:nvPicPr>
        <p:blipFill rotWithShape="1">
          <a:blip r:embed="rId3">
            <a:alphaModFix/>
          </a:blip>
          <a:srcRect l="10478" t="10136" r="488"/>
          <a:stretch/>
        </p:blipFill>
        <p:spPr>
          <a:xfrm>
            <a:off x="0" y="0"/>
            <a:ext cx="18288004" cy="103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55"/>
          <p:cNvSpPr>
            <a:spLocks noChangeAspect="1"/>
          </p:cNvSpPr>
          <p:nvPr/>
        </p:nvSpPr>
        <p:spPr>
          <a:xfrm>
            <a:off x="1667270" y="0"/>
            <a:ext cx="7336479" cy="733647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66700" dist="128197" dir="5400000" rotWithShape="0">
              <a:srgbClr val="005493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15 эпох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Argmax (dim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=1)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ru-RU" sz="3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Функция потерь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ross</a:t>
            </a:r>
            <a:r>
              <a:rPr lang="en-US" sz="4000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EntropyLoss</a:t>
            </a:r>
            <a:endParaRPr lang="ru-RU" sz="4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Метрика качества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Dice score</a:t>
            </a: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д</a:t>
            </a:r>
            <a:r>
              <a:rPr lang="ru-RU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ля каждого класса</a:t>
            </a:r>
            <a:endParaRPr sz="4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-RU" sz="96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16"/>
          <p:cNvSpPr txBox="1"/>
          <p:nvPr/>
        </p:nvSpPr>
        <p:spPr>
          <a:xfrm>
            <a:off x="506879" y="504590"/>
            <a:ext cx="14292000" cy="255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96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70510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5">
            <a:extLst>
              <a:ext uri="{FF2B5EF4-FFF2-40B4-BE49-F238E27FC236}">
                <a16:creationId xmlns:a16="http://schemas.microsoft.com/office/drawing/2014/main" id="{9EF2DCE0-E304-43B1-9A8D-FE3AE5AA77E5}"/>
              </a:ext>
            </a:extLst>
          </p:cNvPr>
          <p:cNvSpPr txBox="1"/>
          <p:nvPr/>
        </p:nvSpPr>
        <p:spPr>
          <a:xfrm>
            <a:off x="815657" y="232229"/>
            <a:ext cx="16586972" cy="79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ГРАФИК ФУНКЦИИ ПОТЕРЬ: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A18AD7-54C4-4141-AC07-B00206E3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36" y="1452953"/>
            <a:ext cx="11987213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82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5">
            <a:extLst>
              <a:ext uri="{FF2B5EF4-FFF2-40B4-BE49-F238E27FC236}">
                <a16:creationId xmlns:a16="http://schemas.microsoft.com/office/drawing/2014/main" id="{9EF2DCE0-E304-43B1-9A8D-FE3AE5AA77E5}"/>
              </a:ext>
            </a:extLst>
          </p:cNvPr>
          <p:cNvSpPr txBox="1"/>
          <p:nvPr/>
        </p:nvSpPr>
        <p:spPr>
          <a:xfrm>
            <a:off x="815657" y="232229"/>
            <a:ext cx="16586972" cy="79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ГРАФИК </a:t>
            </a:r>
            <a:r>
              <a:rPr lang="en-US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DICE SCORE</a:t>
            </a: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D891CA-F123-4A00-B9B5-CDC15023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46" y="1023582"/>
            <a:ext cx="7235190" cy="46720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469BFE-EDB7-4B4B-BD99-E98797B3C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648" y="931261"/>
            <a:ext cx="7252335" cy="46805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029B39-50D7-45B1-A159-F1412AFB6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030" y="5611846"/>
            <a:ext cx="7235190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5">
            <a:extLst>
              <a:ext uri="{FF2B5EF4-FFF2-40B4-BE49-F238E27FC236}">
                <a16:creationId xmlns:a16="http://schemas.microsoft.com/office/drawing/2014/main" id="{9EF2DCE0-E304-43B1-9A8D-FE3AE5AA77E5}"/>
              </a:ext>
            </a:extLst>
          </p:cNvPr>
          <p:cNvSpPr txBox="1"/>
          <p:nvPr/>
        </p:nvSpPr>
        <p:spPr>
          <a:xfrm>
            <a:off x="815657" y="232229"/>
            <a:ext cx="16586972" cy="79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ПРИМЕРЫ ПРЕДСКАЗАНИЙ: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A59AF3-AF60-4E53-93C0-170EAD791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806814"/>
            <a:ext cx="9410700" cy="48958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B4EEE9-6006-4850-91F4-99C236DC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843" y="5225596"/>
            <a:ext cx="93726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4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5">
            <a:extLst>
              <a:ext uri="{FF2B5EF4-FFF2-40B4-BE49-F238E27FC236}">
                <a16:creationId xmlns:a16="http://schemas.microsoft.com/office/drawing/2014/main" id="{9EF2DCE0-E304-43B1-9A8D-FE3AE5AA77E5}"/>
              </a:ext>
            </a:extLst>
          </p:cNvPr>
          <p:cNvSpPr txBox="1"/>
          <p:nvPr/>
        </p:nvSpPr>
        <p:spPr>
          <a:xfrm>
            <a:off x="815657" y="232229"/>
            <a:ext cx="16586972" cy="79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ПРИМЕРЫ ПРЕДСКАЗАНИЙ: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0C8C88-8957-4836-BBD9-E52B3990E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37" y="1023582"/>
            <a:ext cx="9382125" cy="4895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E5D732-77E5-4336-9ED9-B44CFD9A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7" y="5429250"/>
            <a:ext cx="94202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" sz="96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16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-RU" sz="96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Задачи проекта</a:t>
            </a:r>
            <a:endParaRPr sz="9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9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16"/>
          <p:cNvSpPr txBox="1"/>
          <p:nvPr/>
        </p:nvSpPr>
        <p:spPr>
          <a:xfrm>
            <a:off x="506879" y="504590"/>
            <a:ext cx="14292000" cy="255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9600" dirty="0">
                <a:latin typeface="Proxima Nova"/>
                <a:ea typeface="Proxima Nova"/>
                <a:cs typeface="Proxima Nova"/>
                <a:sym typeface="Proxima Nova"/>
              </a:rPr>
              <a:t>Выводы и заключения</a:t>
            </a:r>
            <a:endParaRPr lang="ru-RU" sz="96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27436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5">
            <a:extLst>
              <a:ext uri="{FF2B5EF4-FFF2-40B4-BE49-F238E27FC236}">
                <a16:creationId xmlns:a16="http://schemas.microsoft.com/office/drawing/2014/main" id="{9EF2DCE0-E304-43B1-9A8D-FE3AE5AA77E5}"/>
              </a:ext>
            </a:extLst>
          </p:cNvPr>
          <p:cNvSpPr txBox="1"/>
          <p:nvPr/>
        </p:nvSpPr>
        <p:spPr>
          <a:xfrm>
            <a:off x="815657" y="232229"/>
            <a:ext cx="16586972" cy="958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000" b="0" i="0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Модель показала хорошую точность при несложной конфигурации, малой вычислительной мощности (</a:t>
            </a:r>
            <a:r>
              <a:rPr lang="en-US" sz="5000" b="0" i="0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GPU</a:t>
            </a:r>
            <a:r>
              <a:rPr lang="ru-RU" sz="5000" b="0" i="0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, доступный для бесплатного аккаунта </a:t>
            </a:r>
            <a:r>
              <a:rPr lang="en-US" sz="5000" b="0" i="0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Google</a:t>
            </a:r>
            <a:r>
              <a:rPr lang="ru-RU" sz="5000" b="0" i="0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) и недолгом обучении (около 7 часов).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lang="ru-RU" sz="40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0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Точность сегментации ядра опухоли оказалась несколько хуже точности сегментации двух других классов в силу малых размеров самого ядра – любое, даже небольшое отклонение при малых размерах исходной маски существенно влияет на</a:t>
            </a:r>
            <a:r>
              <a:rPr lang="en-US" sz="50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ru-RU" sz="50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коэффициент </a:t>
            </a:r>
            <a:r>
              <a:rPr lang="en-US" sz="50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dice</a:t>
            </a:r>
            <a:r>
              <a:rPr lang="ru-RU" sz="50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50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score</a:t>
            </a:r>
            <a:r>
              <a:rPr lang="ru-RU" sz="50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lang="ru-RU" sz="40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000" b="0" i="0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Для увеличения точности </a:t>
            </a:r>
            <a:r>
              <a:rPr lang="ru-RU" sz="50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сегментации можно попробовать более сложную конфигурацию и/или другие архитектуры на более высоких вычислительных мощностях.</a:t>
            </a:r>
            <a:endParaRPr sz="5000" b="0" i="0" u="none" strike="noStrike" cap="none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12023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-RU" sz="96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9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16"/>
          <p:cNvSpPr txBox="1"/>
          <p:nvPr/>
        </p:nvSpPr>
        <p:spPr>
          <a:xfrm>
            <a:off x="506879" y="504590"/>
            <a:ext cx="14292000" cy="255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9600" dirty="0">
                <a:latin typeface="Proxima Nova"/>
                <a:ea typeface="Proxima Nova"/>
                <a:cs typeface="Proxima Nova"/>
                <a:sym typeface="Proxima Nova"/>
              </a:rPr>
              <a:t>Список источников</a:t>
            </a:r>
            <a:endParaRPr lang="ru-RU" sz="96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69671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12"/>
          <p:cNvGrpSpPr/>
          <p:nvPr/>
        </p:nvGrpSpPr>
        <p:grpSpPr>
          <a:xfrm>
            <a:off x="551850" y="2952000"/>
            <a:ext cx="4992606" cy="1245600"/>
            <a:chOff x="551850" y="2952000"/>
            <a:chExt cx="4992606" cy="1245600"/>
          </a:xfrm>
        </p:grpSpPr>
        <p:sp>
          <p:nvSpPr>
            <p:cNvPr id="537" name="Google Shape;537;p12"/>
            <p:cNvSpPr/>
            <p:nvPr/>
          </p:nvSpPr>
          <p:spPr>
            <a:xfrm>
              <a:off x="551850" y="2952000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2"/>
            <p:cNvSpPr txBox="1"/>
            <p:nvPr/>
          </p:nvSpPr>
          <p:spPr>
            <a:xfrm>
              <a:off x="1981049" y="2952000"/>
              <a:ext cx="3563407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3500" dirty="0">
                  <a:latin typeface="Proxima Nova"/>
                  <a:ea typeface="Proxima Nova"/>
                  <a:cs typeface="Proxima Nova"/>
                  <a:sym typeface="Proxima Nova"/>
                </a:rPr>
                <a:t>k</a:t>
              </a:r>
              <a:r>
                <a:rPr lang="en-US" sz="35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aggle.com</a:t>
              </a:r>
              <a:endParaRPr lang="ru-RU"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9" name="Google Shape;539;p12"/>
          <p:cNvGrpSpPr/>
          <p:nvPr/>
        </p:nvGrpSpPr>
        <p:grpSpPr>
          <a:xfrm>
            <a:off x="8657965" y="2790933"/>
            <a:ext cx="4286920" cy="1245602"/>
            <a:chOff x="4856930" y="2952298"/>
            <a:chExt cx="4286920" cy="1245602"/>
          </a:xfrm>
        </p:grpSpPr>
        <p:sp>
          <p:nvSpPr>
            <p:cNvPr id="540" name="Google Shape;540;p12"/>
            <p:cNvSpPr/>
            <p:nvPr/>
          </p:nvSpPr>
          <p:spPr>
            <a:xfrm>
              <a:off x="4856930" y="2952298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 dirty="0">
                  <a:latin typeface="Proxima Nova"/>
                  <a:sym typeface="Proxima Nova"/>
                </a:rPr>
                <a:t>4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2"/>
            <p:cNvSpPr txBox="1"/>
            <p:nvPr/>
          </p:nvSpPr>
          <p:spPr>
            <a:xfrm>
              <a:off x="6268650" y="2952300"/>
              <a:ext cx="2875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35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icmmg.nsc.ru</a:t>
              </a:r>
              <a:endParaRPr lang="ru-RU"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45" name="Google Shape;545;p12"/>
          <p:cNvGrpSpPr/>
          <p:nvPr/>
        </p:nvGrpSpPr>
        <p:grpSpPr>
          <a:xfrm>
            <a:off x="551850" y="5428801"/>
            <a:ext cx="4745864" cy="1245600"/>
            <a:chOff x="551850" y="5428801"/>
            <a:chExt cx="4745864" cy="1245600"/>
          </a:xfrm>
        </p:grpSpPr>
        <p:sp>
          <p:nvSpPr>
            <p:cNvPr id="546" name="Google Shape;546;p12"/>
            <p:cNvSpPr/>
            <p:nvPr/>
          </p:nvSpPr>
          <p:spPr>
            <a:xfrm>
              <a:off x="551850" y="5428801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 txBox="1"/>
            <p:nvPr/>
          </p:nvSpPr>
          <p:spPr>
            <a:xfrm>
              <a:off x="1981050" y="5436000"/>
              <a:ext cx="3316664" cy="12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3500" b="0" i="0" u="none" strike="noStrike" cap="none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git</a:t>
              </a:r>
              <a:r>
                <a:rPr lang="en-US" sz="3500" dirty="0" err="1">
                  <a:latin typeface="Proxima Nova"/>
                  <a:ea typeface="Proxima Nova"/>
                  <a:cs typeface="Proxima Nova"/>
                  <a:sym typeface="Proxima Nova"/>
                </a:rPr>
                <a:t>h</a:t>
              </a:r>
              <a:r>
                <a:rPr lang="en-US" sz="3500" b="0" i="0" u="none" strike="noStrike" cap="none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ub</a:t>
              </a:r>
              <a:r>
                <a:rPr lang="en-US" sz="35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.com</a:t>
              </a:r>
              <a:endParaRPr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8657965" y="5267586"/>
            <a:ext cx="6582034" cy="1245600"/>
            <a:chOff x="4856930" y="5428951"/>
            <a:chExt cx="6582034" cy="1245600"/>
          </a:xfrm>
        </p:grpSpPr>
        <p:sp>
          <p:nvSpPr>
            <p:cNvPr id="549" name="Google Shape;549;p12"/>
            <p:cNvSpPr/>
            <p:nvPr/>
          </p:nvSpPr>
          <p:spPr>
            <a:xfrm>
              <a:off x="4856930" y="5428951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6268649" y="5436001"/>
              <a:ext cx="5170315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3500" dirty="0">
                  <a:latin typeface="Proxima Nova"/>
                  <a:ea typeface="Proxima Nova"/>
                  <a:cs typeface="Proxima Nova"/>
                  <a:sym typeface="Proxima Nova"/>
                </a:rPr>
                <a:t>invicro.com</a:t>
              </a:r>
              <a:endParaRPr lang="ru-RU"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53" name="Google Shape;553;p12"/>
          <p:cNvSpPr txBox="1"/>
          <p:nvPr/>
        </p:nvSpPr>
        <p:spPr>
          <a:xfrm>
            <a:off x="10556250" y="5428800"/>
            <a:ext cx="2860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54" name="Google Shape;554;p12"/>
          <p:cNvGrpSpPr/>
          <p:nvPr/>
        </p:nvGrpSpPr>
        <p:grpSpPr>
          <a:xfrm>
            <a:off x="551844" y="7905596"/>
            <a:ext cx="5834442" cy="1245600"/>
            <a:chOff x="551844" y="7905596"/>
            <a:chExt cx="5834442" cy="1245600"/>
          </a:xfrm>
        </p:grpSpPr>
        <p:sp>
          <p:nvSpPr>
            <p:cNvPr id="555" name="Google Shape;555;p12"/>
            <p:cNvSpPr/>
            <p:nvPr/>
          </p:nvSpPr>
          <p:spPr>
            <a:xfrm>
              <a:off x="551844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 dirty="0">
                  <a:latin typeface="Proxima Nova"/>
                  <a:sym typeface="Proxima Nova"/>
                </a:rPr>
                <a:t>3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1981050" y="7905600"/>
              <a:ext cx="4405236" cy="12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2400"/>
              </a:pPr>
              <a:r>
                <a:rPr lang="en-US" sz="3500" dirty="0">
                  <a:latin typeface="Proxima Nova"/>
                  <a:ea typeface="Proxima Nova"/>
                  <a:cs typeface="Proxima Nova"/>
                  <a:sym typeface="Proxima Nova"/>
                </a:rPr>
                <a:t>h</a:t>
              </a:r>
              <a:r>
                <a:rPr lang="en-US" sz="35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abr.com</a:t>
              </a:r>
              <a:endParaRPr lang="ru-RU"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8657965" y="7744231"/>
            <a:ext cx="5493464" cy="1245600"/>
            <a:chOff x="4856930" y="7905596"/>
            <a:chExt cx="5493464" cy="1245600"/>
          </a:xfrm>
        </p:grpSpPr>
        <p:sp>
          <p:nvSpPr>
            <p:cNvPr id="558" name="Google Shape;558;p12"/>
            <p:cNvSpPr/>
            <p:nvPr/>
          </p:nvSpPr>
          <p:spPr>
            <a:xfrm>
              <a:off x="4856930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 dirty="0">
                  <a:latin typeface="Proxima Nova"/>
                  <a:sym typeface="Proxima Nova"/>
                </a:rPr>
                <a:t>6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 txBox="1"/>
            <p:nvPr/>
          </p:nvSpPr>
          <p:spPr>
            <a:xfrm>
              <a:off x="6268650" y="7905600"/>
              <a:ext cx="4081744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2400"/>
              </a:pPr>
              <a:r>
                <a:rPr lang="en-US" sz="35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youtube.com</a:t>
              </a:r>
              <a:endParaRPr sz="35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62" name="Google Shape;562;p12"/>
          <p:cNvSpPr txBox="1"/>
          <p:nvPr/>
        </p:nvSpPr>
        <p:spPr>
          <a:xfrm>
            <a:off x="10556250" y="7919996"/>
            <a:ext cx="28602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12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СПИСОК ОСНОВНЫХ ИСТОЧНИКОВ: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500" b="1" dirty="0">
                <a:solidFill>
                  <a:schemeClr val="bg1">
                    <a:lumMod val="6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US" sz="3500" b="1" dirty="0">
                <a:solidFill>
                  <a:schemeClr val="bg1">
                    <a:lumMod val="6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axis = 0)</a:t>
            </a:r>
            <a:endParaRPr lang="en-US" sz="3500" b="1" i="0" u="none" strike="noStrike" cap="none" dirty="0">
              <a:solidFill>
                <a:schemeClr val="bg1">
                  <a:lumMod val="6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61359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57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961" name="Google Shape;961;p57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7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57"/>
          <p:cNvSpPr txBox="1"/>
          <p:nvPr/>
        </p:nvSpPr>
        <p:spPr>
          <a:xfrm>
            <a:off x="4898997" y="3578902"/>
            <a:ext cx="7392937" cy="393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СПАСИБО ЗА ВНИМАНИЕ</a:t>
            </a:r>
            <a:endParaRPr lang="ru-RU" sz="9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p57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Елена Вербицкая</a:t>
            </a:r>
            <a:endParaRPr sz="24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lang="ru-RU" sz="24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2024</a:t>
            </a:r>
            <a:endParaRPr sz="24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70" name="Google Shape;970;p5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971" name="Google Shape;971;p5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46" descr="bruno-thethe-Evp4iNF3DHQ-unsplash.jpg"/>
          <p:cNvPicPr preferRelativeResize="0"/>
          <p:nvPr/>
        </p:nvPicPr>
        <p:blipFill rotWithShape="1">
          <a:blip r:embed="rId3">
            <a:alphaModFix/>
          </a:blip>
          <a:srcRect l="12288" t="41349" b="10417"/>
          <a:stretch/>
        </p:blipFill>
        <p:spPr>
          <a:xfrm>
            <a:off x="959283" y="1268186"/>
            <a:ext cx="16369433" cy="7750628"/>
          </a:xfrm>
          <a:prstGeom prst="roundRect">
            <a:avLst>
              <a:gd name="adj" fmla="val 6854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CEC3A-DA7B-41C9-A3F0-49E3C956259F}"/>
              </a:ext>
            </a:extLst>
          </p:cNvPr>
          <p:cNvSpPr txBox="1"/>
          <p:nvPr/>
        </p:nvSpPr>
        <p:spPr>
          <a:xfrm>
            <a:off x="5486400" y="4782104"/>
            <a:ext cx="1248228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7000" b="1" i="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latin typeface="YS Text"/>
              </a:rPr>
              <a:t>Медицина поистине есть самое благородное</a:t>
            </a:r>
          </a:p>
          <a:p>
            <a:pPr algn="ctr"/>
            <a:r>
              <a:rPr lang="ru-RU" sz="7000" b="1" i="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latin typeface="YS Text"/>
              </a:rPr>
              <a:t>из всех искусств. (Гиппократ)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3D6099-6D96-41C5-8FBD-2EDD23712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130" y="1745914"/>
            <a:ext cx="4552381" cy="303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9"/>
          <p:cNvSpPr txBox="1"/>
          <p:nvPr/>
        </p:nvSpPr>
        <p:spPr>
          <a:xfrm>
            <a:off x="551849" y="2217600"/>
            <a:ext cx="15577567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marR="0" lvl="0" indent="-45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fr-FR" sz="4000" dirty="0"/>
              <a:t>4 серии снимков МРТ: T1, T1c, T2, T2-FLAIR</a:t>
            </a:r>
            <a:br>
              <a:rPr lang="ru" sz="30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3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marR="0" lvl="0" indent="-45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sz="3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marR="0" lvl="0" indent="-45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4000" dirty="0"/>
              <a:t>Необходимо каждому пикселю сопоставить класс: некротическое ядро опухоли, отёк, </a:t>
            </a:r>
            <a:r>
              <a:rPr lang="ru-RU" sz="4000" dirty="0" err="1"/>
              <a:t>контрастируемая</a:t>
            </a:r>
            <a:r>
              <a:rPr lang="ru-RU" sz="4000" dirty="0"/>
              <a:t> часть, отсутствие поражений/нормальная ткань.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40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4000" dirty="0"/>
          </a:p>
          <a:p>
            <a:pPr marL="450000" marR="0" lvl="0" indent="-45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4000" dirty="0"/>
              <a:t>Метрика качества – </a:t>
            </a:r>
            <a:r>
              <a:rPr lang="en-US" sz="4000" dirty="0"/>
              <a:t>Dice Score </a:t>
            </a:r>
            <a:endParaRPr sz="3000" b="0" i="0" u="none" strike="noStrike" cap="none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6" name="Google Shape;656;p29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и</a:t>
            </a:r>
            <a:r>
              <a:rPr lang="ru-RU" sz="56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автоматической сегментации</a:t>
            </a:r>
            <a:endParaRPr sz="5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7122EA-CB45-43AD-940F-E6FF9F31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175" y="7924780"/>
            <a:ext cx="5083809" cy="9552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0B4C87-CE13-4344-981A-F38412DA5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983" y="7235732"/>
            <a:ext cx="4246667" cy="2333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" sz="96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16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96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данных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2965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32"/>
          <p:cNvGrpSpPr/>
          <p:nvPr/>
        </p:nvGrpSpPr>
        <p:grpSpPr>
          <a:xfrm>
            <a:off x="551850" y="3779100"/>
            <a:ext cx="8069636" cy="5285726"/>
            <a:chOff x="552000" y="3279225"/>
            <a:chExt cx="8069636" cy="5285726"/>
          </a:xfrm>
        </p:grpSpPr>
        <p:sp>
          <p:nvSpPr>
            <p:cNvPr id="713" name="Google Shape;713;p32"/>
            <p:cNvSpPr txBox="1"/>
            <p:nvPr/>
          </p:nvSpPr>
          <p:spPr>
            <a:xfrm>
              <a:off x="1664827" y="3279225"/>
              <a:ext cx="6956809" cy="5285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4000" b="1" dirty="0" err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Датасет</a:t>
              </a:r>
              <a:r>
                <a:rPr lang="ru-RU" sz="40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с изображениями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ru-RU" sz="2700" i="0" u="sng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2700" u="sng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Объём </a:t>
              </a:r>
              <a:r>
                <a:rPr lang="ru-RU" sz="2700" u="sng" dirty="0" err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датасета</a:t>
              </a:r>
              <a:r>
                <a:rPr lang="ru-RU" sz="2700" u="sng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:</a:t>
              </a:r>
              <a:endParaRPr lang="ru-RU" sz="2700" i="0" u="sng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270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57 195 файлов формата </a:t>
              </a:r>
              <a:r>
                <a:rPr lang="en-US" sz="270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HDF5</a:t>
              </a:r>
              <a:endParaRPr lang="ru-RU" sz="27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2700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 расширением </a:t>
              </a:r>
              <a:r>
                <a:rPr lang="en-US" sz="2700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.h</a:t>
              </a:r>
              <a:r>
                <a:rPr lang="ru-RU" sz="2700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lang="ru-RU" sz="27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270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155 срезов для 369 пациентов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ru-RU" sz="27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2700" u="sng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Организация данных в файле .h5:</a:t>
              </a:r>
              <a:endParaRPr lang="ru-RU" sz="2700" i="0" u="sng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270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Каждый файл содержит исходное изображение (4 канала) и маску (3 канала). Обучающие маски размечены врачами-рентгенологами вручную.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00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00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00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00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00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552000" y="3528554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32"/>
          <p:cNvGrpSpPr/>
          <p:nvPr/>
        </p:nvGrpSpPr>
        <p:grpSpPr>
          <a:xfrm>
            <a:off x="8931058" y="3779100"/>
            <a:ext cx="9110198" cy="3332900"/>
            <a:chOff x="8931058" y="3779100"/>
            <a:chExt cx="9110198" cy="3332900"/>
          </a:xfrm>
        </p:grpSpPr>
        <p:sp>
          <p:nvSpPr>
            <p:cNvPr id="722" name="Google Shape;722;p32"/>
            <p:cNvSpPr txBox="1"/>
            <p:nvPr/>
          </p:nvSpPr>
          <p:spPr>
            <a:xfrm>
              <a:off x="10043885" y="3779100"/>
              <a:ext cx="7997371" cy="333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4000" b="1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Дополнительная информация</a:t>
              </a:r>
              <a:endParaRPr sz="40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7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Три файла .</a:t>
              </a:r>
              <a:r>
                <a:rPr lang="ru-RU" sz="2700" b="0" i="0" u="none" strike="noStrike" cap="none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сsv</a:t>
              </a:r>
              <a:r>
                <a:rPr lang="ru-RU" sz="27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с дополнительной информацией о классах (1 – наличие опухоли, 2 – отсутствие опухоли), срезах, ID пациентов</a:t>
              </a:r>
              <a:r>
                <a:rPr lang="ru-RU" sz="2700" dirty="0">
                  <a:latin typeface="Proxima Nova"/>
                  <a:ea typeface="Proxima Nova"/>
                  <a:cs typeface="Proxima Nova"/>
                  <a:sym typeface="Proxima Nova"/>
                </a:rPr>
                <a:t>, объёме резекции</a:t>
              </a:r>
              <a:r>
                <a:rPr lang="ru-RU" sz="2700" b="0" i="0" u="none" strike="noStrike" cap="none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и времени выживаемости в днях.</a:t>
              </a:r>
              <a:endParaRPr lang="ru-RU" sz="27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ru-RU" sz="20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0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0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0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0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8931058" y="4028429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 i="0" u="none" strike="noStrike" cap="none" dirty="0">
                  <a:solidFill>
                    <a:srgbClr val="000000"/>
                  </a:solidFill>
                  <a:latin typeface="Proxima Nova"/>
                  <a:ea typeface="Arial"/>
                  <a:cs typeface="Arial"/>
                  <a:sym typeface="Proxima Nova"/>
                </a:rPr>
                <a:t>2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32"/>
          <p:cNvSpPr txBox="1"/>
          <p:nvPr/>
        </p:nvSpPr>
        <p:spPr>
          <a:xfrm>
            <a:off x="551850" y="489600"/>
            <a:ext cx="14291700" cy="24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6000" b="1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Датасет</a:t>
            </a:r>
            <a:endParaRPr lang="ru-RU" sz="60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60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Multimodal Brain Tumor Segmentation</a:t>
            </a:r>
            <a:endParaRPr lang="ru-RU" sz="60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(BraTS</a:t>
            </a:r>
            <a:r>
              <a:rPr lang="en-US" sz="4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2020)</a:t>
            </a:r>
            <a:endParaRPr lang="en-US" sz="40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53"/>
          <p:cNvPicPr preferRelativeResize="0"/>
          <p:nvPr/>
        </p:nvPicPr>
        <p:blipFill rotWithShape="1">
          <a:blip r:embed="rId3">
            <a:alphaModFix/>
          </a:blip>
          <a:srcRect t="7418" b="7408"/>
          <a:stretch/>
        </p:blipFill>
        <p:spPr>
          <a:xfrm>
            <a:off x="0" y="0"/>
            <a:ext cx="18287999" cy="10384122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53"/>
          <p:cNvSpPr/>
          <p:nvPr/>
        </p:nvSpPr>
        <p:spPr>
          <a:xfrm>
            <a:off x="-1906777" y="-556416"/>
            <a:ext cx="11824500" cy="11824500"/>
          </a:xfrm>
          <a:prstGeom prst="ellipse">
            <a:avLst/>
          </a:prstGeom>
          <a:solidFill>
            <a:srgbClr val="FFFFFF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53"/>
          <p:cNvSpPr txBox="1"/>
          <p:nvPr/>
        </p:nvSpPr>
        <p:spPr>
          <a:xfrm>
            <a:off x="145143" y="2265143"/>
            <a:ext cx="9772580" cy="6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Ключи для каждого из файлов: ['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image', 'mask']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endParaRPr lang="en-US" sz="2500" b="1" i="0" u="none" strike="noStrike" cap="none" dirty="0">
              <a:solidFill>
                <a:schemeClr val="accent3">
                  <a:lumMod val="5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Тип данных для ключа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image: &lt;class '</a:t>
            </a:r>
            <a:r>
              <a:rPr lang="en-US" sz="2500" b="1" i="0" u="none" strike="noStrike" cap="none" dirty="0" err="1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numpy.ndarray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'&gt;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Размеры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image: (240, 240, 4)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Тип данных для массива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image : float64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Максимальное значение в массиве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image : 3.3060061412538473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Минимальное значение в массиве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image: -0.6095812085435053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endParaRPr lang="en-US" sz="2500" b="1" i="0" u="none" strike="noStrike" cap="none" dirty="0">
              <a:solidFill>
                <a:schemeClr val="accent3">
                  <a:lumMod val="5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Тип данных для ключа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mask: &lt;class '</a:t>
            </a:r>
            <a:r>
              <a:rPr lang="en-US" sz="2500" b="1" i="0" u="none" strike="noStrike" cap="none" dirty="0" err="1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numpy.ndarray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'&gt;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Размеры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mask: (240, 240, 3)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Тип данных для массива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mask : uint8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Максимальное значение в массиве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mask : </a:t>
            </a: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-US" sz="2500" b="1" i="0" u="none" strike="noStrike" cap="none" dirty="0">
              <a:solidFill>
                <a:schemeClr val="accent3">
                  <a:lumMod val="5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Минимальное значение в массиве </a:t>
            </a:r>
            <a:r>
              <a:rPr lang="en-US" sz="25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mask: 0</a:t>
            </a:r>
          </a:p>
        </p:txBody>
      </p:sp>
      <p:sp>
        <p:nvSpPr>
          <p:cNvPr id="6" name="Google Shape;765;p34">
            <a:extLst>
              <a:ext uri="{FF2B5EF4-FFF2-40B4-BE49-F238E27FC236}">
                <a16:creationId xmlns:a16="http://schemas.microsoft.com/office/drawing/2014/main" id="{EAA70AF2-5174-4B49-A255-2772F83226EC}"/>
              </a:ext>
            </a:extLst>
          </p:cNvPr>
          <p:cNvSpPr txBox="1"/>
          <p:nvPr/>
        </p:nvSpPr>
        <p:spPr>
          <a:xfrm>
            <a:off x="0" y="2086647"/>
            <a:ext cx="9216571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-RU" sz="5600" b="1" i="0" u="none" strike="noStrike" cap="none" dirty="0" err="1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Датасет</a:t>
            </a:r>
            <a:r>
              <a:rPr lang="ru-RU" sz="56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с изображениями</a:t>
            </a:r>
            <a:endParaRPr sz="5600" b="1" i="0" u="none" strike="noStrike" cap="none" dirty="0">
              <a:solidFill>
                <a:schemeClr val="accent3">
                  <a:lumMod val="5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 dirty="0">
              <a:solidFill>
                <a:schemeClr val="accent3">
                  <a:lumMod val="50000"/>
                </a:schemeClr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34"/>
          <p:cNvGrpSpPr/>
          <p:nvPr/>
        </p:nvGrpSpPr>
        <p:grpSpPr>
          <a:xfrm>
            <a:off x="1480256" y="662719"/>
            <a:ext cx="1222929" cy="1222929"/>
            <a:chOff x="649875" y="5756550"/>
            <a:chExt cx="1151100" cy="1151100"/>
          </a:xfrm>
        </p:grpSpPr>
        <p:sp>
          <p:nvSpPr>
            <p:cNvPr id="757" name="Google Shape;757;p34"/>
            <p:cNvSpPr/>
            <p:nvPr/>
          </p:nvSpPr>
          <p:spPr>
            <a:xfrm>
              <a:off x="64987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1001703" y="6108378"/>
              <a:ext cx="447444" cy="4474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AD5093-795F-4DDD-A6F6-0BE84250F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221" y="628643"/>
            <a:ext cx="12304762" cy="7428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4FE30B-11D2-4F89-8452-3BF8E4C6F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81" y="1688585"/>
            <a:ext cx="10022857" cy="3885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453B2B-C4BA-46D8-9BE8-C462068AA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131" y="5355500"/>
            <a:ext cx="10628572" cy="39314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498103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18533</TotalTime>
  <Words>775</Words>
  <Application>Microsoft Office PowerPoint</Application>
  <PresentationFormat>Произвольный</PresentationFormat>
  <Paragraphs>178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Proxima Nova Semibold</vt:lpstr>
      <vt:lpstr>YS Text</vt:lpstr>
      <vt:lpstr>Arial</vt:lpstr>
      <vt:lpstr>Gill Sans</vt:lpstr>
      <vt:lpstr>Proxima Nova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User066</dc:creator>
  <cp:lastModifiedBy>Вербицкая Елена</cp:lastModifiedBy>
  <cp:revision>125</cp:revision>
  <dcterms:modified xsi:type="dcterms:W3CDTF">2024-07-13T11:36:47Z</dcterms:modified>
</cp:coreProperties>
</file>